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44"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11/10/2020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42A54C80-263E-416B-A8E0-580EDEADCBDC}" type="datetimeFigureOut">
              <a:rPr lang="en-US" dirty="0"/>
              <a:t>11/10/2020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11/10/2020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42A54C80-263E-416B-A8E0-580EDEADCBDC}" type="datetimeFigureOut">
              <a:rPr lang="en-US" dirty="0"/>
              <a:t>11/10/2020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11/10/2020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11/10/2020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11/10/2020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ru-RU" smtClean="0"/>
              <a:t>Образец заголовка</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42A54C80-263E-416B-A8E0-580EDEADCBDC}" type="datetimeFigureOut">
              <a:rPr lang="en-US" dirty="0"/>
              <a:t>11/10/2020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11/10/2020</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11/10/2020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11/10/2020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11/10/2020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11/10/2020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11/10/2020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11/10/2020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11/10/2020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11/10/2020</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5" r:id="rId2"/>
    <p:sldLayoutId id="2147483651" r:id="rId3"/>
    <p:sldLayoutId id="2147483666" r:id="rId4"/>
    <p:sldLayoutId id="2147483653" r:id="rId5"/>
    <p:sldLayoutId id="2147483654" r:id="rId6"/>
    <p:sldLayoutId id="2147483655" r:id="rId7"/>
    <p:sldLayoutId id="2147483667" r:id="rId8"/>
    <p:sldLayoutId id="2147483657" r:id="rId9"/>
    <p:sldLayoutId id="2147483660" r:id="rId10"/>
    <p:sldLayoutId id="2147483661" r:id="rId11"/>
    <p:sldLayoutId id="2147483662" r:id="rId12"/>
    <p:sldLayoutId id="2147483663" r:id="rId13"/>
    <p:sldLayoutId id="2147483664" r:id="rId14"/>
    <p:sldLayoutId id="2147483668"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kk.wikipedia.org/wiki/%D0%93%D0%B5%D0%BE%D1%81%D0%B0%D1%8F%D1%81%D0%B0%D1%82" TargetMode="External"/><Relationship Id="rId2" Type="http://schemas.openxmlformats.org/officeDocument/2006/relationships/hyperlink" Target="http://kk.wikipedia.org/wiki/%D0%90%D0%B4%D0%B0%D0%BC" TargetMode="External"/><Relationship Id="rId1" Type="http://schemas.openxmlformats.org/officeDocument/2006/relationships/slideLayout" Target="../slideLayouts/slideLayout2.xml"/><Relationship Id="rId4" Type="http://schemas.openxmlformats.org/officeDocument/2006/relationships/hyperlink" Target="http://kk.wikipedia.org/wiki/%D0%9A%D3%A9%D0%BB%D1%96%D0%BA"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400" y="798487"/>
            <a:ext cx="9324303" cy="3252346"/>
          </a:xfrm>
        </p:spPr>
        <p:txBody>
          <a:bodyPr/>
          <a:lstStyle/>
          <a:p>
            <a:pPr algn="ctr"/>
            <a:r>
              <a:rPr lang="kk-KZ" sz="4000" b="1" i="1" dirty="0">
                <a:solidFill>
                  <a:srgbClr val="FF0000"/>
                </a:solidFill>
                <a:latin typeface="Times New Roman" panose="02020603050405020304" pitchFamily="18" charset="0"/>
                <a:cs typeface="Times New Roman" panose="02020603050405020304" pitchFamily="18" charset="0"/>
              </a:rPr>
              <a:t>ҚАЗАҚСТАН РЕСПУБЛИКАСЫНДАҒЫ ӨНЕРКӘСІПТІҢ ДАМУ СИПАТЫ </a:t>
            </a:r>
            <a:endParaRPr lang="ru-RU" sz="4000" b="1" i="1" dirty="0">
              <a:solidFill>
                <a:srgbClr val="FF0000"/>
              </a:solidFill>
              <a:latin typeface="Times New Roman" panose="02020603050405020304" pitchFamily="18" charset="0"/>
              <a:cs typeface="Times New Roman" panose="02020603050405020304" pitchFamily="18" charset="0"/>
            </a:endParaRPr>
          </a:p>
        </p:txBody>
      </p:sp>
      <p:sp>
        <p:nvSpPr>
          <p:cNvPr id="3" name="Подзаголовок 2"/>
          <p:cNvSpPr>
            <a:spLocks noGrp="1"/>
          </p:cNvSpPr>
          <p:nvPr>
            <p:ph type="subTitle" idx="1"/>
          </p:nvPr>
        </p:nvSpPr>
        <p:spPr>
          <a:xfrm>
            <a:off x="1507066" y="4050833"/>
            <a:ext cx="9968009" cy="1096899"/>
          </a:xfrm>
        </p:spPr>
        <p:txBody>
          <a:bodyPr>
            <a:normAutofit/>
          </a:bodyPr>
          <a:lstStyle/>
          <a:p>
            <a:r>
              <a:rPr lang="kk-KZ" sz="2400" dirty="0" smtClean="0">
                <a:latin typeface="Times New Roman" panose="02020603050405020304" pitchFamily="18" charset="0"/>
                <a:cs typeface="Times New Roman" panose="02020603050405020304" pitchFamily="18" charset="0"/>
              </a:rPr>
              <a:t>Дәріскер: Сагидолдина А.Ж.</a:t>
            </a:r>
            <a:endParaRPr lang="ru-RU"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241841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kk-KZ" u="sng" dirty="0" smtClean="0">
                <a:solidFill>
                  <a:srgbClr val="FF0000"/>
                </a:solidFill>
                <a:latin typeface="Times New Roman" panose="02020603050405020304" pitchFamily="18" charset="0"/>
                <a:cs typeface="Times New Roman" panose="02020603050405020304" pitchFamily="18" charset="0"/>
              </a:rPr>
              <a:t>Қарастырылатын сұрақтар:</a:t>
            </a:r>
            <a:endParaRPr lang="ru-RU" u="sng" dirty="0">
              <a:solidFill>
                <a:srgbClr val="FF0000"/>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p:txBody>
          <a:bodyPr/>
          <a:lstStyle/>
          <a:p>
            <a:r>
              <a:rPr lang="kk-KZ" sz="2400" dirty="0" smtClean="0">
                <a:latin typeface="Times New Roman" panose="02020603050405020304" pitchFamily="18" charset="0"/>
                <a:cs typeface="Times New Roman" panose="02020603050405020304" pitchFamily="18" charset="0"/>
              </a:rPr>
              <a:t>1. Өнеркәсіп </a:t>
            </a:r>
            <a:r>
              <a:rPr lang="kk-KZ" sz="2400" dirty="0">
                <a:latin typeface="Times New Roman" panose="02020603050405020304" pitchFamily="18" charset="0"/>
                <a:cs typeface="Times New Roman" panose="02020603050405020304" pitchFamily="18" charset="0"/>
              </a:rPr>
              <a:t>дамуының геосаясаттық шарттары</a:t>
            </a:r>
            <a:endParaRPr lang="ru-RU" sz="2400" dirty="0">
              <a:latin typeface="Times New Roman" panose="02020603050405020304" pitchFamily="18" charset="0"/>
              <a:cs typeface="Times New Roman" panose="02020603050405020304" pitchFamily="18" charset="0"/>
            </a:endParaRPr>
          </a:p>
          <a:p>
            <a:r>
              <a:rPr lang="kk-KZ" sz="2400" dirty="0" smtClean="0">
                <a:latin typeface="Times New Roman" panose="02020603050405020304" pitchFamily="18" charset="0"/>
                <a:cs typeface="Times New Roman" panose="02020603050405020304" pitchFamily="18" charset="0"/>
              </a:rPr>
              <a:t>2.  </a:t>
            </a:r>
            <a:r>
              <a:rPr lang="kk-KZ" sz="2400" dirty="0">
                <a:latin typeface="Times New Roman" panose="02020603050405020304" pitchFamily="18" charset="0"/>
                <a:cs typeface="Times New Roman" panose="02020603050405020304" pitchFamily="18" charset="0"/>
              </a:rPr>
              <a:t>ҚР мемлекеттік өнеркәсіптік саясаты</a:t>
            </a:r>
            <a:endParaRPr lang="ru-RU" sz="2400" dirty="0">
              <a:latin typeface="Times New Roman" panose="02020603050405020304" pitchFamily="18" charset="0"/>
              <a:cs typeface="Times New Roman" panose="02020603050405020304" pitchFamily="18" charset="0"/>
            </a:endParaRPr>
          </a:p>
          <a:p>
            <a:r>
              <a:rPr lang="kk-KZ" sz="2400" dirty="0" smtClean="0">
                <a:latin typeface="Times New Roman" panose="02020603050405020304" pitchFamily="18" charset="0"/>
                <a:cs typeface="Times New Roman" panose="02020603050405020304" pitchFamily="18" charset="0"/>
              </a:rPr>
              <a:t>3. </a:t>
            </a:r>
            <a:r>
              <a:rPr lang="kk-KZ" sz="2400" dirty="0">
                <a:latin typeface="Times New Roman" panose="02020603050405020304" pitchFamily="18" charset="0"/>
                <a:cs typeface="Times New Roman" panose="02020603050405020304" pitchFamily="18" charset="0"/>
              </a:rPr>
              <a:t>Экспортқа бағытталған және импортты айырбастайтын өндірісті қолдау және дамыту </a:t>
            </a:r>
            <a:endParaRPr lang="ru-RU" sz="2400"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21209842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708339"/>
            <a:ext cx="9522734" cy="5640946"/>
          </a:xfrm>
        </p:spPr>
        <p:txBody>
          <a:bodyPr>
            <a:noAutofit/>
          </a:bodyPr>
          <a:lstStyle/>
          <a:p>
            <a:pPr algn="just"/>
            <a:r>
              <a:rPr lang="kk-KZ" sz="1600" dirty="0">
                <a:latin typeface="Times New Roman" panose="02020603050405020304" pitchFamily="18" charset="0"/>
                <a:cs typeface="Times New Roman" panose="02020603050405020304" pitchFamily="18" charset="0"/>
              </a:rPr>
              <a:t>1 Геосаясат </a:t>
            </a:r>
            <a:r>
              <a:rPr lang="kk-KZ" sz="1600" u="sng" dirty="0">
                <a:latin typeface="Times New Roman" panose="02020603050405020304" pitchFamily="18" charset="0"/>
                <a:cs typeface="Times New Roman" panose="02020603050405020304" pitchFamily="18" charset="0"/>
                <a:hlinkClick r:id="rId2" tooltip="Адам"/>
              </a:rPr>
              <a:t>адамдардың</a:t>
            </a:r>
            <a:r>
              <a:rPr lang="kk-KZ" sz="1600" dirty="0">
                <a:latin typeface="Times New Roman" panose="02020603050405020304" pitchFamily="18" charset="0"/>
                <a:cs typeface="Times New Roman" panose="02020603050405020304" pitchFamily="18" charset="0"/>
              </a:rPr>
              <a:t> белгілі бір мақсатқа жету үшін билікті қалайша тудырып оны сақтауын бейнелеу үшін қолданылатын әдіс болып </a:t>
            </a:r>
            <a:r>
              <a:rPr lang="kk-KZ" sz="1600" dirty="0" smtClean="0">
                <a:latin typeface="Times New Roman" panose="02020603050405020304" pitchFamily="18" charset="0"/>
                <a:cs typeface="Times New Roman" panose="02020603050405020304" pitchFamily="18" charset="0"/>
              </a:rPr>
              <a:t>табылады.</a:t>
            </a:r>
            <a:endParaRPr lang="ru-RU" sz="1600" dirty="0">
              <a:latin typeface="Times New Roman" panose="02020603050405020304" pitchFamily="18" charset="0"/>
              <a:cs typeface="Times New Roman" panose="02020603050405020304" pitchFamily="18" charset="0"/>
            </a:endParaRPr>
          </a:p>
          <a:p>
            <a:pPr marL="0" indent="0" algn="just">
              <a:buNone/>
            </a:pPr>
            <a:r>
              <a:rPr lang="ru-RU" sz="1600" dirty="0">
                <a:latin typeface="Times New Roman" panose="02020603050405020304" pitchFamily="18" charset="0"/>
                <a:cs typeface="Times New Roman" panose="02020603050405020304" pitchFamily="18" charset="0"/>
              </a:rPr>
              <a:t>	</a:t>
            </a:r>
            <a:r>
              <a:rPr lang="kk-KZ" sz="1600" u="sng" dirty="0" smtClean="0">
                <a:solidFill>
                  <a:srgbClr val="FF0000"/>
                </a:solidFill>
                <a:latin typeface="Times New Roman" panose="02020603050405020304" pitchFamily="18" charset="0"/>
                <a:cs typeface="Times New Roman" panose="02020603050405020304" pitchFamily="18" charset="0"/>
              </a:rPr>
              <a:t>Геосаяси </a:t>
            </a:r>
            <a:r>
              <a:rPr lang="kk-KZ" sz="1600" u="sng" dirty="0">
                <a:solidFill>
                  <a:srgbClr val="FF0000"/>
                </a:solidFill>
                <a:latin typeface="Times New Roman" panose="02020603050405020304" pitchFamily="18" charset="0"/>
                <a:cs typeface="Times New Roman" panose="02020603050405020304" pitchFamily="18" charset="0"/>
              </a:rPr>
              <a:t>жағдай </a:t>
            </a:r>
            <a:r>
              <a:rPr lang="kk-KZ" sz="1600" dirty="0">
                <a:latin typeface="Times New Roman" panose="02020603050405020304" pitchFamily="18" charset="0"/>
                <a:cs typeface="Times New Roman" panose="02020603050405020304" pitchFamily="18" charset="0"/>
              </a:rPr>
              <a:t>- елдің стратегиялық маңызы бар шет елдік мемлекеттерге, олардың одақтарына және дүние жузінің аудандарына қатысты алғандағы саяси картадағы орнын анықтайды. Бірак «елдің орны» дегенде, оның географиялық мекенжайы туралы түсінік қарастырылмайды. ГСЖ-ға баға беру - қоршаған әлемге елдің мемлекеттік(ұлттық)мүддесі тұрғысынан қалыптасатын көзқарас болып табылады. Бұл үшін ұлттық мүддені «көре білу», мүмкін болатын қауіп-қатерді айқындау және оларды болдырмауды қамтамасыз ету қажет.</a:t>
            </a:r>
            <a:endParaRPr lang="ru-RU" sz="1600" dirty="0">
              <a:latin typeface="Times New Roman" panose="02020603050405020304" pitchFamily="18" charset="0"/>
              <a:cs typeface="Times New Roman" panose="02020603050405020304" pitchFamily="18" charset="0"/>
            </a:endParaRPr>
          </a:p>
          <a:p>
            <a:pPr marL="0" indent="0" algn="just">
              <a:buNone/>
            </a:pPr>
            <a:r>
              <a:rPr lang="kk-KZ" sz="1600" dirty="0">
                <a:latin typeface="Times New Roman" panose="02020603050405020304" pitchFamily="18" charset="0"/>
                <a:cs typeface="Times New Roman" panose="02020603050405020304" pitchFamily="18" charset="0"/>
              </a:rPr>
              <a:t>«</a:t>
            </a:r>
            <a:r>
              <a:rPr lang="kk-KZ" sz="1600" u="sng" dirty="0">
                <a:latin typeface="Times New Roman" panose="02020603050405020304" pitchFamily="18" charset="0"/>
                <a:cs typeface="Times New Roman" panose="02020603050405020304" pitchFamily="18" charset="0"/>
                <a:hlinkClick r:id="rId3" tooltip="Геосаясат"/>
              </a:rPr>
              <a:t>Геосаяси»</a:t>
            </a:r>
            <a:r>
              <a:rPr lang="kk-KZ" sz="1600" dirty="0">
                <a:latin typeface="Times New Roman" panose="02020603050405020304" pitchFamily="18" charset="0"/>
                <a:cs typeface="Times New Roman" panose="02020603050405020304" pitchFamily="18" charset="0"/>
              </a:rPr>
              <a:t> және «экономикалық-географиялық » жағдай түсініктері бір-бірімен байланысты, бірақ өзара айырмашылықтары да бар. Елдің </a:t>
            </a:r>
            <a:r>
              <a:rPr lang="kk-KZ" sz="1600" u="sng" dirty="0">
                <a:latin typeface="Times New Roman" panose="02020603050405020304" pitchFamily="18" charset="0"/>
                <a:cs typeface="Times New Roman" panose="02020603050405020304" pitchFamily="18" charset="0"/>
                <a:hlinkClick r:id="rId4" tooltip="Көлік"/>
              </a:rPr>
              <a:t>көлік</a:t>
            </a:r>
            <a:r>
              <a:rPr lang="kk-KZ" sz="1600" dirty="0">
                <a:latin typeface="Times New Roman" panose="02020603050405020304" pitchFamily="18" charset="0"/>
                <a:cs typeface="Times New Roman" panose="02020603050405020304" pitchFamily="18" charset="0"/>
              </a:rPr>
              <a:t> жағдайына талдау жасаған кезде ЭГЖ көзқарасы бойынша көлік түрі мен тасымал қашықтығы есепке алынады.Ал ГСЖ тұрғысынан әлемдік рынокқа көліктік шығарылымның саны мен бағыты,олар дың қауіпсіздігімен сенімділігі назарда ұсталады.</a:t>
            </a:r>
            <a:endParaRPr lang="ru-RU" sz="1600" dirty="0">
              <a:latin typeface="Times New Roman" panose="02020603050405020304" pitchFamily="18" charset="0"/>
              <a:cs typeface="Times New Roman" panose="02020603050405020304" pitchFamily="18" charset="0"/>
            </a:endParaRPr>
          </a:p>
          <a:p>
            <a:pPr marL="0" indent="0" algn="just">
              <a:buNone/>
            </a:pPr>
            <a:r>
              <a:rPr lang="kk-KZ" sz="1600" dirty="0">
                <a:latin typeface="Times New Roman" panose="02020603050405020304" pitchFamily="18" charset="0"/>
                <a:cs typeface="Times New Roman" panose="02020603050405020304" pitchFamily="18" charset="0"/>
              </a:rPr>
              <a:t>ГСЖ өзгеріссіз, бірқалыпты тұрмайды.Уақыт өткен сайын жақсаруы немесе керісінше, нашарлауы да мүмкін.</a:t>
            </a:r>
            <a:endParaRPr lang="ru-RU" sz="1600" dirty="0">
              <a:latin typeface="Times New Roman" panose="02020603050405020304" pitchFamily="18" charset="0"/>
              <a:cs typeface="Times New Roman" panose="02020603050405020304" pitchFamily="18" charset="0"/>
            </a:endParaRPr>
          </a:p>
          <a:p>
            <a:pPr marL="0" indent="0" algn="just">
              <a:buNone/>
            </a:pPr>
            <a:r>
              <a:rPr lang="kk-KZ" sz="1600" u="sng" dirty="0">
                <a:solidFill>
                  <a:srgbClr val="FF0000"/>
                </a:solidFill>
                <a:latin typeface="Times New Roman" panose="02020603050405020304" pitchFamily="18" charset="0"/>
                <a:cs typeface="Times New Roman" panose="02020603050405020304" pitchFamily="18" charset="0"/>
              </a:rPr>
              <a:t>Геосаяси жағдайға әртүрлі деңгейде баға беруге болады</a:t>
            </a:r>
            <a:r>
              <a:rPr lang="kk-KZ" sz="1600" dirty="0">
                <a:latin typeface="Times New Roman" panose="02020603050405020304" pitchFamily="18" charset="0"/>
                <a:cs typeface="Times New Roman" panose="02020603050405020304" pitchFamily="18" charset="0"/>
              </a:rPr>
              <a:t>:</a:t>
            </a:r>
            <a:endParaRPr lang="ru-RU" sz="1600" dirty="0">
              <a:latin typeface="Times New Roman" panose="02020603050405020304" pitchFamily="18" charset="0"/>
              <a:cs typeface="Times New Roman" panose="02020603050405020304" pitchFamily="18" charset="0"/>
            </a:endParaRPr>
          </a:p>
          <a:p>
            <a:pPr marL="0" indent="0" algn="just">
              <a:buNone/>
            </a:pPr>
            <a:r>
              <a:rPr lang="kk-KZ" sz="1600" u="sng" dirty="0">
                <a:latin typeface="Times New Roman" panose="02020603050405020304" pitchFamily="18" charset="0"/>
                <a:cs typeface="Times New Roman" panose="02020603050405020304" pitchFamily="18" charset="0"/>
              </a:rPr>
              <a:t>Әлемдік деңгейде</a:t>
            </a:r>
            <a:r>
              <a:rPr lang="kk-KZ" sz="1600" dirty="0">
                <a:latin typeface="Times New Roman" panose="02020603050405020304" pitchFamily="18" charset="0"/>
                <a:cs typeface="Times New Roman" panose="02020603050405020304" pitchFamily="18" charset="0"/>
              </a:rPr>
              <a:t> - дүние жүзіндегі «куатты орталықтарға (АҚШ,Еуропа Одағына, Жапонияға,содан соң Қытай мен Ресейге) қатысты алғанда;</a:t>
            </a:r>
            <a:endParaRPr lang="ru-RU" sz="1600" dirty="0">
              <a:latin typeface="Times New Roman" panose="02020603050405020304" pitchFamily="18" charset="0"/>
              <a:cs typeface="Times New Roman" panose="02020603050405020304" pitchFamily="18" charset="0"/>
            </a:endParaRPr>
          </a:p>
          <a:p>
            <a:pPr marL="0" indent="0" algn="just">
              <a:buNone/>
            </a:pPr>
            <a:r>
              <a:rPr lang="kk-KZ" sz="1600" u="sng" dirty="0">
                <a:latin typeface="Times New Roman" panose="02020603050405020304" pitchFamily="18" charset="0"/>
                <a:cs typeface="Times New Roman" panose="02020603050405020304" pitchFamily="18" charset="0"/>
              </a:rPr>
              <a:t>Аймақтық деңгейде</a:t>
            </a:r>
            <a:r>
              <a:rPr lang="kk-KZ" sz="1600" dirty="0">
                <a:latin typeface="Times New Roman" panose="02020603050405020304" pitchFamily="18" charset="0"/>
                <a:cs typeface="Times New Roman" panose="02020603050405020304" pitchFamily="18" charset="0"/>
              </a:rPr>
              <a:t> - өз аймағындағы елдерге, әсіресе шекаралас мемлекеттерге(іргелес орналаска көрші мемлекеттерге)қатысты алғанда.</a:t>
            </a:r>
            <a:endParaRPr lang="ru-RU" sz="1600" dirty="0">
              <a:latin typeface="Times New Roman" panose="02020603050405020304" pitchFamily="18" charset="0"/>
              <a:cs typeface="Times New Roman" panose="02020603050405020304" pitchFamily="18" charset="0"/>
            </a:endParaRPr>
          </a:p>
          <a:p>
            <a:pPr algn="just"/>
            <a:endParaRPr lang="ru-RU"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423038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1004553"/>
            <a:ext cx="8596668" cy="5036810"/>
          </a:xfrm>
        </p:spPr>
        <p:txBody>
          <a:bodyPr/>
          <a:lstStyle/>
          <a:p>
            <a:pPr algn="just"/>
            <a:r>
              <a:rPr lang="kk-KZ" sz="2400" dirty="0">
                <a:latin typeface="Times New Roman" panose="02020603050405020304" pitchFamily="18" charset="0"/>
                <a:cs typeface="Times New Roman" panose="02020603050405020304" pitchFamily="18" charset="0"/>
              </a:rPr>
              <a:t>Қазақстанның геосаяси жағдайына баға беру.  Қазақстанның негізгі геосаяси ерекшеліктері:</a:t>
            </a:r>
            <a:endParaRPr lang="ru-RU" sz="2400" dirty="0">
              <a:latin typeface="Times New Roman" panose="02020603050405020304" pitchFamily="18" charset="0"/>
              <a:cs typeface="Times New Roman" panose="02020603050405020304" pitchFamily="18" charset="0"/>
            </a:endParaRPr>
          </a:p>
          <a:p>
            <a:pPr lvl="0" algn="just"/>
            <a:r>
              <a:rPr lang="kk-KZ" sz="2400" dirty="0">
                <a:latin typeface="Times New Roman" panose="02020603050405020304" pitchFamily="18" charset="0"/>
                <a:cs typeface="Times New Roman" panose="02020603050405020304" pitchFamily="18" charset="0"/>
              </a:rPr>
              <a:t>Минералдық ресурстар байлығы. Барланған пайдалы қазбалардың құны бойынша Қазақстан дүние жүзінде алтыншы орында.Бұл - біздің еліміздің үлкен артықшылығы,оның әлемдік позициясының негізі. </a:t>
            </a:r>
            <a:endParaRPr lang="ru-RU" sz="2400" dirty="0">
              <a:latin typeface="Times New Roman" panose="02020603050405020304" pitchFamily="18" charset="0"/>
              <a:cs typeface="Times New Roman" panose="02020603050405020304" pitchFamily="18" charset="0"/>
            </a:endParaRPr>
          </a:p>
          <a:p>
            <a:pPr lvl="0" algn="just"/>
            <a:r>
              <a:rPr lang="kk-KZ" sz="2400" dirty="0">
                <a:latin typeface="Times New Roman" panose="02020603050405020304" pitchFamily="18" charset="0"/>
                <a:cs typeface="Times New Roman" panose="02020603050405020304" pitchFamily="18" charset="0"/>
              </a:rPr>
              <a:t>Жер көлемінің ауқымды болуы немесе аумағы мен тұрғын халық санының арасындағы сәйкессіздік. Экономикалық қызметтің шағын мөлшері - елдің өз қауіпсіздігін қамтамасыз етуге бөлетін қаржының да аз көлемде болуына әсерін тигізеді.</a:t>
            </a:r>
            <a:endParaRPr lang="ru-RU" sz="2400"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2397020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682581"/>
            <a:ext cx="8596668" cy="5358782"/>
          </a:xfrm>
        </p:spPr>
        <p:txBody>
          <a:bodyPr/>
          <a:lstStyle/>
          <a:p>
            <a:pPr algn="just"/>
            <a:r>
              <a:rPr lang="kk-KZ" sz="2400" u="sng" dirty="0" smtClean="0">
                <a:latin typeface="Times New Roman" panose="02020603050405020304" pitchFamily="18" charset="0"/>
                <a:cs typeface="Times New Roman" panose="02020603050405020304" pitchFamily="18" charset="0"/>
              </a:rPr>
              <a:t>2 сұрақ. </a:t>
            </a:r>
            <a:r>
              <a:rPr lang="kk-KZ" sz="2400" u="sng" dirty="0">
                <a:solidFill>
                  <a:srgbClr val="FF0000"/>
                </a:solidFill>
                <a:latin typeface="Times New Roman" panose="02020603050405020304" pitchFamily="18" charset="0"/>
                <a:cs typeface="Times New Roman" panose="02020603050405020304" pitchFamily="18" charset="0"/>
              </a:rPr>
              <a:t>Өнеркәсіптік  саясат  </a:t>
            </a:r>
            <a:r>
              <a:rPr lang="kk-KZ" sz="2400" dirty="0">
                <a:latin typeface="Times New Roman" panose="02020603050405020304" pitchFamily="18" charset="0"/>
                <a:cs typeface="Times New Roman" panose="02020603050405020304" pitchFamily="18" charset="0"/>
              </a:rPr>
              <a:t>экономикалық  ұғым  ретінде  өндірістік  қатынастар  мен  өндіргіш күштермен  тығыз  байланыста  болады.  Себебі,  өнеркәсіптік  саясаттың  материалдық  негізін, құрылымын,  өсу  қарқынын  өндірістің  еңбек  күші,  еңбек  құралдары  және  заттары  құрайтыны белгілі. Сонымен  бірге,  өнеркәсіптік  саясат  мемлекеттің  институционалдық  құрылымын  жаңарту үшін еліміздің қоғамдық және экономикалық дамуының басымдылықтары мен бағытын, мақсатын белгілейді. </a:t>
            </a:r>
            <a:endParaRPr lang="ru-RU" sz="2400" dirty="0">
              <a:latin typeface="Times New Roman" panose="02020603050405020304" pitchFamily="18" charset="0"/>
              <a:cs typeface="Times New Roman" panose="02020603050405020304" pitchFamily="18" charset="0"/>
            </a:endParaRPr>
          </a:p>
          <a:p>
            <a:pPr algn="just"/>
            <a:r>
              <a:rPr lang="kk-KZ" sz="2400" dirty="0">
                <a:latin typeface="Times New Roman" panose="02020603050405020304" pitchFamily="18" charset="0"/>
                <a:cs typeface="Times New Roman" panose="02020603050405020304" pitchFamily="18" charset="0"/>
              </a:rPr>
              <a:t>Нарыққа  өту  кезеңінде  өнеркәсіптік  саясат  бір  жағынан  нарықтың  өзін-өзі  реттеуі  үшін жағдай жасаса,  екінші жағынан  өнеркәсіптік  өндірістің  құрылымын  қайта  құруда  экономикалық тәсілдерді анықтауға көмектесті. </a:t>
            </a:r>
            <a:endParaRPr lang="ru-RU" sz="2400"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15213375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862885"/>
            <a:ext cx="8596668" cy="5178477"/>
          </a:xfrm>
        </p:spPr>
        <p:txBody>
          <a:bodyPr/>
          <a:lstStyle/>
          <a:p>
            <a:pPr marL="0" indent="0" algn="just">
              <a:buNone/>
            </a:pPr>
            <a:r>
              <a:rPr lang="kk-KZ" sz="2000" dirty="0">
                <a:latin typeface="Times New Roman" panose="02020603050405020304" pitchFamily="18" charset="0"/>
                <a:cs typeface="Times New Roman" panose="02020603050405020304" pitchFamily="18" charset="0"/>
              </a:rPr>
              <a:t>Өнеркәсіптік саясатты жүзеге асыруда мемлекет тарапынан жүргізілетін шараларға мыналар жатады: </a:t>
            </a:r>
            <a:endParaRPr lang="ru-RU" sz="2000" dirty="0">
              <a:latin typeface="Times New Roman" panose="02020603050405020304" pitchFamily="18" charset="0"/>
              <a:cs typeface="Times New Roman" panose="02020603050405020304" pitchFamily="18" charset="0"/>
            </a:endParaRPr>
          </a:p>
          <a:p>
            <a:pPr lvl="0" algn="just"/>
            <a:r>
              <a:rPr lang="kk-KZ" sz="2000" dirty="0">
                <a:latin typeface="Times New Roman" panose="02020603050405020304" pitchFamily="18" charset="0"/>
                <a:cs typeface="Times New Roman" panose="02020603050405020304" pitchFamily="18" charset="0"/>
              </a:rPr>
              <a:t>өнеркәсіптік, құрылымдық, инвестициялық, аймақтық, сыртқы экономикалық саясаттарды ұтымды үйлестіру; </a:t>
            </a:r>
            <a:endParaRPr lang="ru-RU" sz="2000" dirty="0">
              <a:latin typeface="Times New Roman" panose="02020603050405020304" pitchFamily="18" charset="0"/>
              <a:cs typeface="Times New Roman" panose="02020603050405020304" pitchFamily="18" charset="0"/>
            </a:endParaRPr>
          </a:p>
          <a:p>
            <a:pPr lvl="0" algn="just"/>
            <a:r>
              <a:rPr lang="kk-KZ" sz="2000" dirty="0">
                <a:latin typeface="Times New Roman" panose="02020603050405020304" pitchFamily="18" charset="0"/>
                <a:cs typeface="Times New Roman" panose="02020603050405020304" pitchFamily="18" charset="0"/>
              </a:rPr>
              <a:t>мемлекеттік  кәсіпорындарды  басқару және  акционерлік  қоғамдағы мемлекеттің мүддесін қорғау; </a:t>
            </a:r>
            <a:endParaRPr lang="ru-RU" sz="2000" dirty="0">
              <a:latin typeface="Times New Roman" panose="02020603050405020304" pitchFamily="18" charset="0"/>
              <a:cs typeface="Times New Roman" panose="02020603050405020304" pitchFamily="18" charset="0"/>
            </a:endParaRPr>
          </a:p>
          <a:p>
            <a:pPr lvl="0" algn="just"/>
            <a:r>
              <a:rPr lang="kk-KZ" sz="2000" dirty="0">
                <a:latin typeface="Times New Roman" panose="02020603050405020304" pitchFamily="18" charset="0"/>
                <a:cs typeface="Times New Roman" panose="02020603050405020304" pitchFamily="18" charset="0"/>
              </a:rPr>
              <a:t>құрылымдық саясатты қалыптастыру және жүзеге асыру, инновациялық қызметті жүргізу үшін қолайлы жағдай жасау; </a:t>
            </a:r>
            <a:endParaRPr lang="ru-RU" sz="2000" dirty="0">
              <a:latin typeface="Times New Roman" panose="02020603050405020304" pitchFamily="18" charset="0"/>
              <a:cs typeface="Times New Roman" panose="02020603050405020304" pitchFamily="18" charset="0"/>
            </a:endParaRPr>
          </a:p>
          <a:p>
            <a:pPr lvl="0" algn="just"/>
            <a:r>
              <a:rPr lang="kk-KZ" sz="2000" dirty="0">
                <a:latin typeface="Times New Roman" panose="02020603050405020304" pitchFamily="18" charset="0"/>
                <a:cs typeface="Times New Roman" panose="02020603050405020304" pitchFamily="18" charset="0"/>
              </a:rPr>
              <a:t>экономикалық  тиімді  кәсіпорындар  мен  өндірісті  дамытуды  ынталандыру  және  қорғау, тиімсіз кәсіпорындарды санациялау; </a:t>
            </a:r>
            <a:endParaRPr lang="ru-RU" sz="2000" dirty="0">
              <a:latin typeface="Times New Roman" panose="02020603050405020304" pitchFamily="18" charset="0"/>
              <a:cs typeface="Times New Roman" panose="02020603050405020304" pitchFamily="18" charset="0"/>
            </a:endParaRPr>
          </a:p>
          <a:p>
            <a:pPr lvl="0" algn="just"/>
            <a:r>
              <a:rPr lang="kk-KZ" sz="2000" dirty="0">
                <a:latin typeface="Times New Roman" panose="02020603050405020304" pitchFamily="18" charset="0"/>
                <a:cs typeface="Times New Roman" panose="02020603050405020304" pitchFamily="18" charset="0"/>
              </a:rPr>
              <a:t>өнеркәсіп  және  оның  жеке  секторлары  мен  сфераларын  дамыту  жөнінде  мемлекеттік бағдарлама әзірлеу; </a:t>
            </a:r>
            <a:endParaRPr lang="ru-RU" sz="2000" dirty="0">
              <a:latin typeface="Times New Roman" panose="02020603050405020304" pitchFamily="18" charset="0"/>
              <a:cs typeface="Times New Roman" panose="02020603050405020304" pitchFamily="18" charset="0"/>
            </a:endParaRPr>
          </a:p>
          <a:p>
            <a:pPr lvl="0" algn="just"/>
            <a:r>
              <a:rPr lang="kk-KZ" sz="2000" dirty="0">
                <a:latin typeface="Times New Roman" panose="02020603050405020304" pitchFamily="18" charset="0"/>
                <a:cs typeface="Times New Roman" panose="02020603050405020304" pitchFamily="18" charset="0"/>
              </a:rPr>
              <a:t>мемлекетке  қажетті  тауарларды  сатып  алуды  жүзеге  асыру  (мемлекеттік  тапсырманы дайындау).  </a:t>
            </a:r>
            <a:endParaRPr lang="ru-RU" sz="2000"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27231275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824249"/>
            <a:ext cx="8596668" cy="5217114"/>
          </a:xfrm>
        </p:spPr>
        <p:txBody>
          <a:bodyPr>
            <a:normAutofit fontScale="92500"/>
          </a:bodyPr>
          <a:lstStyle/>
          <a:p>
            <a:pPr algn="just"/>
            <a:r>
              <a:rPr lang="kk-KZ" sz="2400" dirty="0">
                <a:latin typeface="Times New Roman" panose="02020603050405020304" pitchFamily="18" charset="0"/>
                <a:cs typeface="Times New Roman" panose="02020603050405020304" pitchFamily="18" charset="0"/>
              </a:rPr>
              <a:t>Жалпы  өнеркәсіпті  дамытуда  экономикалық  ортаны  қалыптастыру  негізгі  рөл  атқарады. Өнеркәсіптік саясаттың басымдылықтары салық, бюджет, қаржы-несие, монополияға қарсы және баға саясаттарын дайындауда ескеріледі. </a:t>
            </a:r>
            <a:endParaRPr lang="ru-RU" sz="2400" dirty="0">
              <a:latin typeface="Times New Roman" panose="02020603050405020304" pitchFamily="18" charset="0"/>
              <a:cs typeface="Times New Roman" panose="02020603050405020304" pitchFamily="18" charset="0"/>
            </a:endParaRPr>
          </a:p>
          <a:p>
            <a:pPr algn="just"/>
            <a:r>
              <a:rPr lang="kk-KZ" sz="2400" dirty="0">
                <a:latin typeface="Times New Roman" panose="02020603050405020304" pitchFamily="18" charset="0"/>
                <a:cs typeface="Times New Roman" panose="02020603050405020304" pitchFamily="18" charset="0"/>
              </a:rPr>
              <a:t>Өнеркәсіпті ұйымдастыру және институционалды жаңарту үрдістерін жүргізуде де мемлекет шешуші рөл атқарады. </a:t>
            </a:r>
            <a:endParaRPr lang="ru-RU" sz="2400" dirty="0">
              <a:latin typeface="Times New Roman" panose="02020603050405020304" pitchFamily="18" charset="0"/>
              <a:cs typeface="Times New Roman" panose="02020603050405020304" pitchFamily="18" charset="0"/>
            </a:endParaRPr>
          </a:p>
          <a:p>
            <a:pPr algn="just"/>
            <a:r>
              <a:rPr lang="kk-KZ" sz="2400" dirty="0">
                <a:latin typeface="Times New Roman" panose="02020603050405020304" pitchFamily="18" charset="0"/>
                <a:cs typeface="Times New Roman" panose="02020603050405020304" pitchFamily="18" charset="0"/>
              </a:rPr>
              <a:t>Мемлекеттік  қолдау  –  өнеркәсіптік  саясаттың  негізгі  құралы.  Нарықтық  экономика жағдайында мемлекеттік кәсіпорындардың тиімді жұмыс  істеуі тек қана экономикалық орта ғана емес, құқықтық және ұйымдастыру орталарын да қалыптастырады. Біздің ойымызша, өнеркәсіптік саясат  кәсіпорындар,  ірі  корпорациялар  мен  мемлекет  мүдделерінің  бір  жерден  шығуына бағытталған тетікке сүйенуі тиіс. Сонда ғана оң нәтижелерге жетуге болады.  </a:t>
            </a:r>
            <a:endParaRPr lang="ru-RU" sz="2400"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41301176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528035"/>
            <a:ext cx="8596668" cy="5513328"/>
          </a:xfrm>
        </p:spPr>
        <p:txBody>
          <a:bodyPr>
            <a:normAutofit lnSpcReduction="10000"/>
          </a:bodyPr>
          <a:lstStyle/>
          <a:p>
            <a:pPr marL="0" indent="0" algn="just">
              <a:buNone/>
            </a:pPr>
            <a:r>
              <a:rPr lang="kk-KZ" dirty="0">
                <a:latin typeface="Times New Roman" panose="02020603050405020304" pitchFamily="18" charset="0"/>
                <a:cs typeface="Times New Roman" panose="02020603050405020304" pitchFamily="18" charset="0"/>
              </a:rPr>
              <a:t>Өнеркәсіптік  саясатты  жүргізуде  оған  белсенді  қатысушы  кәсіпорындар  мемлекеттік көмектің мынадай бағыттары мен нысандары қолданылады: </a:t>
            </a:r>
            <a:endParaRPr lang="ru-RU" dirty="0">
              <a:latin typeface="Times New Roman" panose="02020603050405020304" pitchFamily="18" charset="0"/>
              <a:cs typeface="Times New Roman" panose="02020603050405020304" pitchFamily="18" charset="0"/>
            </a:endParaRPr>
          </a:p>
          <a:p>
            <a:pPr lvl="0" algn="just"/>
            <a:r>
              <a:rPr lang="kk-KZ" dirty="0">
                <a:latin typeface="Times New Roman" panose="02020603050405020304" pitchFamily="18" charset="0"/>
                <a:cs typeface="Times New Roman" panose="02020603050405020304" pitchFamily="18" charset="0"/>
              </a:rPr>
              <a:t>тікелей әсер ететін заң нормативтік актілерде белгіленгендей шаруашылық субъектілердің өмір сүруін ұйымдастыру экономикалық және құқықтық ортаны жақсарту шаралары; </a:t>
            </a:r>
            <a:endParaRPr lang="ru-RU" dirty="0">
              <a:latin typeface="Times New Roman" panose="02020603050405020304" pitchFamily="18" charset="0"/>
              <a:cs typeface="Times New Roman" panose="02020603050405020304" pitchFamily="18" charset="0"/>
            </a:endParaRPr>
          </a:p>
          <a:p>
            <a:pPr lvl="0" algn="just"/>
            <a:r>
              <a:rPr lang="kk-KZ" dirty="0">
                <a:latin typeface="Times New Roman" panose="02020603050405020304" pitchFamily="18" charset="0"/>
                <a:cs typeface="Times New Roman" panose="02020603050405020304" pitchFamily="18" charset="0"/>
              </a:rPr>
              <a:t>қаржы, валюта, несие, банк, инвестиция және салықтық-баж төлеу сферасындағы шаралар жүйесі. </a:t>
            </a:r>
            <a:endParaRPr lang="ru-RU" dirty="0">
              <a:latin typeface="Times New Roman" panose="02020603050405020304" pitchFamily="18" charset="0"/>
              <a:cs typeface="Times New Roman" panose="02020603050405020304" pitchFamily="18" charset="0"/>
            </a:endParaRPr>
          </a:p>
          <a:p>
            <a:pPr marL="0" indent="0" algn="just">
              <a:buNone/>
            </a:pPr>
            <a:r>
              <a:rPr lang="kk-KZ" dirty="0">
                <a:latin typeface="Times New Roman" panose="02020603050405020304" pitchFamily="18" charset="0"/>
                <a:cs typeface="Times New Roman" panose="02020603050405020304" pitchFamily="18" charset="0"/>
              </a:rPr>
              <a:t>Өнеркәсіптік  саясаттың құралдар  жиынтығына  мемлекеттік  тапсырыстар,  жеңілдігі  бар  салықтар  мен  субсидиялар, экспортты  қолдау жөніндегі шаралар,  импортты шектеулер,  кедендік  баждар,  бәсекеге  қабілетті қаржы-өндірістік  құрылымды  қалыптастыру  үшін  және  шетел  өндірістік  инвестицияларын  елге тарту үшін ынталандыру тетіктері кіреді. </a:t>
            </a:r>
            <a:endParaRPr lang="ru-RU" dirty="0">
              <a:latin typeface="Times New Roman" panose="02020603050405020304" pitchFamily="18" charset="0"/>
              <a:cs typeface="Times New Roman" panose="02020603050405020304" pitchFamily="18" charset="0"/>
            </a:endParaRPr>
          </a:p>
          <a:p>
            <a:pPr marL="0" indent="0" algn="just">
              <a:buNone/>
            </a:pPr>
            <a:r>
              <a:rPr lang="kk-KZ" u="sng" dirty="0">
                <a:solidFill>
                  <a:srgbClr val="FF0000"/>
                </a:solidFill>
                <a:latin typeface="Times New Roman" panose="02020603050405020304" pitchFamily="18" charset="0"/>
                <a:cs typeface="Times New Roman" panose="02020603050405020304" pitchFamily="18" charset="0"/>
              </a:rPr>
              <a:t>Мемлекеттік реттеуді күшейту үшін</a:t>
            </a:r>
            <a:r>
              <a:rPr lang="kk-KZ" dirty="0">
                <a:latin typeface="Times New Roman" panose="02020603050405020304" pitchFamily="18" charset="0"/>
                <a:cs typeface="Times New Roman" panose="02020603050405020304" pitchFamily="18" charset="0"/>
              </a:rPr>
              <a:t>:  </a:t>
            </a:r>
            <a:endParaRPr lang="ru-RU" dirty="0">
              <a:latin typeface="Times New Roman" panose="02020603050405020304" pitchFamily="18" charset="0"/>
              <a:cs typeface="Times New Roman" panose="02020603050405020304" pitchFamily="18" charset="0"/>
            </a:endParaRPr>
          </a:p>
          <a:p>
            <a:pPr algn="just"/>
            <a:r>
              <a:rPr lang="kk-KZ" dirty="0">
                <a:latin typeface="Times New Roman" panose="02020603050405020304" pitchFamily="18" charset="0"/>
                <a:cs typeface="Times New Roman" panose="02020603050405020304" pitchFamily="18" charset="0"/>
              </a:rPr>
              <a:t>- корпоративті секторды қалыптастыруды жеделдету; </a:t>
            </a:r>
            <a:endParaRPr lang="ru-RU" dirty="0">
              <a:latin typeface="Times New Roman" panose="02020603050405020304" pitchFamily="18" charset="0"/>
              <a:cs typeface="Times New Roman" panose="02020603050405020304" pitchFamily="18" charset="0"/>
            </a:endParaRPr>
          </a:p>
          <a:p>
            <a:pPr algn="just"/>
            <a:r>
              <a:rPr lang="kk-KZ" dirty="0">
                <a:latin typeface="Times New Roman" panose="02020603050405020304" pitchFamily="18" charset="0"/>
                <a:cs typeface="Times New Roman" panose="02020603050405020304" pitchFamily="18" charset="0"/>
              </a:rPr>
              <a:t>- мемлекеттік мүлікті басқарудың ең жоғары деңгейін қамтамасыз ету; </a:t>
            </a:r>
            <a:endParaRPr lang="ru-RU" dirty="0">
              <a:latin typeface="Times New Roman" panose="02020603050405020304" pitchFamily="18" charset="0"/>
              <a:cs typeface="Times New Roman" panose="02020603050405020304" pitchFamily="18" charset="0"/>
            </a:endParaRPr>
          </a:p>
          <a:p>
            <a:pPr algn="just"/>
            <a:r>
              <a:rPr lang="kk-KZ" dirty="0">
                <a:latin typeface="Times New Roman" panose="02020603050405020304" pitchFamily="18" charset="0"/>
                <a:cs typeface="Times New Roman" panose="02020603050405020304" pitchFamily="18" charset="0"/>
              </a:rPr>
              <a:t>- әлеуметтік  және  экономикалық  саясаттың,  соның  ішінде  техникалық,  құрылымдық, инвестицияның  барлық  түрлерін  жүзеге  асыруда  нақтылық  пен  негіздеудің  сапасын  көтеру, сақтандыру және ынталандыру жүйесін құру қажет.  </a:t>
            </a:r>
            <a:endParaRPr lang="ru-RU"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25739545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824249"/>
            <a:ext cx="8596668" cy="5217114"/>
          </a:xfrm>
        </p:spPr>
        <p:txBody>
          <a:bodyPr>
            <a:normAutofit lnSpcReduction="10000"/>
          </a:bodyPr>
          <a:lstStyle/>
          <a:p>
            <a:pPr marL="0" indent="0" algn="just">
              <a:buNone/>
            </a:pPr>
            <a:r>
              <a:rPr lang="kk-KZ" dirty="0" smtClean="0">
                <a:latin typeface="Times New Roman" panose="02020603050405020304" pitchFamily="18" charset="0"/>
                <a:cs typeface="Times New Roman" panose="02020603050405020304" pitchFamily="18" charset="0"/>
              </a:rPr>
              <a:t>	Өнеркәсіпті  </a:t>
            </a:r>
            <a:r>
              <a:rPr lang="kk-KZ" dirty="0">
                <a:latin typeface="Times New Roman" panose="02020603050405020304" pitchFamily="18" charset="0"/>
                <a:cs typeface="Times New Roman" panose="02020603050405020304" pitchFamily="18" charset="0"/>
              </a:rPr>
              <a:t>өркендетудің  негізгі  факторына  шаруашылық  субьектілері  қызметінің институционалды  және  заңнама  шарттарын  нақтылау  және  бюджет-қаржы  жүйесін  жетілдіру жатады. Қазіргі кезде өнеркәсіп салаларын жандандыру үшін қолдау көрсету мемлекеттің негізгі міндеті болып көзделуде. Қазақстан өнеркәсібін дамытудың басты бағытына ішкі тұтыну нарығын бәсекеге  қабілеті  жоғары  отандық  тауарлармен  толықтыру  мақсатында  импорттық  тауарларды ығыстыру  көлемін  15-20  %-ға  дейін  төмендету  болып  отыр.  Осыған  байланысты  өнеркәсіптің индустриялық  деңгейін  көтеруді  басқарудың  ұйымдастыру-экономикалық  механизмін  әзірлеу, оның тиімді жұмыс  істеу әсерінен экономикада оң нәтижелерге жетудің мүмкіндіктерін анықтау. </a:t>
            </a:r>
            <a:endParaRPr lang="ru-RU" dirty="0">
              <a:latin typeface="Times New Roman" panose="02020603050405020304" pitchFamily="18" charset="0"/>
              <a:cs typeface="Times New Roman" panose="02020603050405020304" pitchFamily="18" charset="0"/>
            </a:endParaRPr>
          </a:p>
          <a:p>
            <a:pPr marL="0" indent="0" algn="just">
              <a:buNone/>
            </a:pPr>
            <a:r>
              <a:rPr lang="kk-KZ" b="1" i="1" u="sng" dirty="0">
                <a:solidFill>
                  <a:srgbClr val="FF0000"/>
                </a:solidFill>
                <a:latin typeface="Times New Roman" panose="02020603050405020304" pitchFamily="18" charset="0"/>
                <a:cs typeface="Times New Roman" panose="02020603050405020304" pitchFamily="18" charset="0"/>
              </a:rPr>
              <a:t>Өнеркәсіптің индустриялық-инновациялық дамуын қалыптастыратын құрылымға: </a:t>
            </a:r>
            <a:endParaRPr lang="ru-RU" b="1" i="1" u="sng" dirty="0">
              <a:solidFill>
                <a:srgbClr val="FF0000"/>
              </a:solidFill>
              <a:latin typeface="Times New Roman" panose="02020603050405020304" pitchFamily="18" charset="0"/>
              <a:cs typeface="Times New Roman" panose="02020603050405020304" pitchFamily="18" charset="0"/>
            </a:endParaRPr>
          </a:p>
          <a:p>
            <a:pPr algn="just"/>
            <a:r>
              <a:rPr lang="kk-KZ" dirty="0">
                <a:latin typeface="Times New Roman" panose="02020603050405020304" pitchFamily="18" charset="0"/>
                <a:cs typeface="Times New Roman" panose="02020603050405020304" pitchFamily="18" charset="0"/>
              </a:rPr>
              <a:t>- индустриялық-инновациялық дамудың  экономикалық  тетіктер жүйесіне –  салық  саясаты-ғылыми шығындарын  үнемі  арттырып  отыратын  субъектілер  үшін, жаңа  технологияны  игеруші шағын және орта бизнес үшін салық жеңілдіктерін бекіту, белгілі бір мерзімге венчурлық бизнесті салықтан толық босату; инновациялық қызметтің қаржы-несиелік механизмі – жеңілдік несиелер беру, жеңілдетілген амортизациялар; жаңа технологиялар нарығын дамыту – технологияны сатып алу-сату механизмін пайдалану; </a:t>
            </a:r>
            <a:endParaRPr lang="ru-RU"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10734281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746975"/>
            <a:ext cx="8596668" cy="5294387"/>
          </a:xfrm>
        </p:spPr>
        <p:txBody>
          <a:bodyPr>
            <a:normAutofit/>
          </a:bodyPr>
          <a:lstStyle/>
          <a:p>
            <a:pPr algn="just"/>
            <a:r>
              <a:rPr lang="kk-KZ" dirty="0">
                <a:latin typeface="Times New Roman" panose="02020603050405020304" pitchFamily="18" charset="0"/>
                <a:cs typeface="Times New Roman" panose="02020603050405020304" pitchFamily="18" charset="0"/>
              </a:rPr>
              <a:t>-  индустриялық-инновациялық  қаржыландыру жүйесіне  инновациялық  қорлар,  инвестициялық-инновациялық  банктер,  бюджеттік  қаржыландыру,  шетел  инвестициялары,  кәсіпорынның  өз қаржылары; </a:t>
            </a:r>
            <a:endParaRPr lang="ru-RU" dirty="0">
              <a:latin typeface="Times New Roman" panose="02020603050405020304" pitchFamily="18" charset="0"/>
              <a:cs typeface="Times New Roman" panose="02020603050405020304" pitchFamily="18" charset="0"/>
            </a:endParaRPr>
          </a:p>
          <a:p>
            <a:pPr algn="just"/>
            <a:r>
              <a:rPr lang="kk-KZ" dirty="0">
                <a:latin typeface="Times New Roman" panose="02020603050405020304" pitchFamily="18" charset="0"/>
                <a:cs typeface="Times New Roman" panose="02020603050405020304" pitchFamily="18" charset="0"/>
              </a:rPr>
              <a:t>-  инновациялық  инфрақұрылымдар  жүйесіне  –  технопарктер,  технополистер,  бизнес-инкубаторлар және  т.б., жаңалықтарды  тарататын және  өндіріске  енгізетін  дербес  түрде жұмыс істейтін фирма-делдалдар құру, ынталандыру қорларын қалыптастыру және т.б.; </a:t>
            </a:r>
            <a:endParaRPr lang="ru-RU" dirty="0">
              <a:latin typeface="Times New Roman" panose="02020603050405020304" pitchFamily="18" charset="0"/>
              <a:cs typeface="Times New Roman" panose="02020603050405020304" pitchFamily="18" charset="0"/>
            </a:endParaRPr>
          </a:p>
          <a:p>
            <a:pPr algn="just"/>
            <a:r>
              <a:rPr lang="kk-KZ" dirty="0">
                <a:latin typeface="Times New Roman" panose="02020603050405020304" pitchFamily="18" charset="0"/>
                <a:cs typeface="Times New Roman" panose="02020603050405020304" pitchFamily="18" charset="0"/>
              </a:rPr>
              <a:t>- мемлекеттік және өнеркәсіптік,  салалық инновациялық бағдарламалар жасау – мемлекет, өнеркәсіп, сала және халықаралық деңгейде дайындау жатады. </a:t>
            </a:r>
            <a:endParaRPr lang="ru-RU" dirty="0">
              <a:latin typeface="Times New Roman" panose="02020603050405020304" pitchFamily="18" charset="0"/>
              <a:cs typeface="Times New Roman" panose="02020603050405020304" pitchFamily="18" charset="0"/>
            </a:endParaRPr>
          </a:p>
          <a:p>
            <a:pPr marL="0" indent="0" algn="just">
              <a:buNone/>
            </a:pPr>
            <a:r>
              <a:rPr lang="kk-KZ" dirty="0" smtClean="0">
                <a:latin typeface="Times New Roman" panose="02020603050405020304" pitchFamily="18" charset="0"/>
                <a:cs typeface="Times New Roman" panose="02020603050405020304" pitchFamily="18" charset="0"/>
              </a:rPr>
              <a:t>	Отандық  </a:t>
            </a:r>
            <a:r>
              <a:rPr lang="kk-KZ" dirty="0">
                <a:latin typeface="Times New Roman" panose="02020603050405020304" pitchFamily="18" charset="0"/>
                <a:cs typeface="Times New Roman" panose="02020603050405020304" pitchFamily="18" charset="0"/>
              </a:rPr>
              <a:t>өнеркәсіпті  индустрияландырудың  жаңа  сатысына  көтерудің басым  бағыттарына  оның  инвестициялық-инновациялық  әлуетін  қалыптастыру,  тиімді  салалық құрылымын  жетілдіру,  технико-технологиялық  базасын  күшейту  жатады.  </a:t>
            </a:r>
            <a:r>
              <a:rPr lang="kk-KZ" dirty="0" smtClean="0">
                <a:latin typeface="Times New Roman" panose="02020603050405020304" pitchFamily="18" charset="0"/>
                <a:cs typeface="Times New Roman" panose="02020603050405020304" pitchFamily="18" charset="0"/>
              </a:rPr>
              <a:t>	Осындай  </a:t>
            </a:r>
            <a:r>
              <a:rPr lang="kk-KZ" dirty="0">
                <a:latin typeface="Times New Roman" panose="02020603050405020304" pitchFamily="18" charset="0"/>
                <a:cs typeface="Times New Roman" panose="02020603050405020304" pitchFamily="18" charset="0"/>
              </a:rPr>
              <a:t>басым бағыттарды  жүзеге  асыру  үшін  кәсіпорындардың  инновациялық  даму  бағытын  таңдап  алуы арқылы  табысты  молайтуына,  соның  негізінде  жаңа  нарықтарға  шығуына  жол  ашылады. Инновациялық даму бағыты ғылыми сыйымды өнімді өндірумен тығыз байланысты болғандықтан шығындылығы басым болады. </a:t>
            </a:r>
            <a:endParaRPr lang="ru-RU" dirty="0">
              <a:latin typeface="Times New Roman" panose="02020603050405020304" pitchFamily="18" charset="0"/>
              <a:cs typeface="Times New Roman" panose="02020603050405020304" pitchFamily="18" charset="0"/>
            </a:endParaRPr>
          </a:p>
          <a:p>
            <a:pPr algn="just"/>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789762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643945"/>
            <a:ext cx="8596668" cy="5397418"/>
          </a:xfrm>
        </p:spPr>
        <p:txBody>
          <a:bodyPr>
            <a:normAutofit lnSpcReduction="10000"/>
          </a:bodyPr>
          <a:lstStyle/>
          <a:p>
            <a:pPr algn="just"/>
            <a:r>
              <a:rPr lang="kk-KZ" sz="2400" b="1" i="1" u="sng" dirty="0">
                <a:solidFill>
                  <a:srgbClr val="FF0000"/>
                </a:solidFill>
                <a:latin typeface="Times New Roman" panose="02020603050405020304" pitchFamily="18" charset="0"/>
                <a:cs typeface="Times New Roman" panose="02020603050405020304" pitchFamily="18" charset="0"/>
              </a:rPr>
              <a:t>3 </a:t>
            </a:r>
            <a:r>
              <a:rPr lang="kk-KZ" sz="2400" b="1" i="1" u="sng" dirty="0" smtClean="0">
                <a:solidFill>
                  <a:srgbClr val="FF0000"/>
                </a:solidFill>
                <a:latin typeface="Times New Roman" panose="02020603050405020304" pitchFamily="18" charset="0"/>
                <a:cs typeface="Times New Roman" panose="02020603050405020304" pitchFamily="18" charset="0"/>
              </a:rPr>
              <a:t>сұрақ. </a:t>
            </a:r>
            <a:r>
              <a:rPr lang="kk-KZ" sz="2400" dirty="0" smtClean="0">
                <a:latin typeface="Times New Roman" panose="02020603050405020304" pitchFamily="18" charset="0"/>
                <a:cs typeface="Times New Roman" panose="02020603050405020304" pitchFamily="18" charset="0"/>
              </a:rPr>
              <a:t>Мемлекеттің </a:t>
            </a:r>
            <a:r>
              <a:rPr lang="kk-KZ" sz="2400" dirty="0">
                <a:latin typeface="Times New Roman" panose="02020603050405020304" pitchFamily="18" charset="0"/>
                <a:cs typeface="Times New Roman" panose="02020603050405020304" pitchFamily="18" charset="0"/>
              </a:rPr>
              <a:t>экономикалық стратегиясында маңызды орынды алыс және таяу шетелдермен сыртқы экономикалық қатынасты реттеуге және дамытуға, елдің халықаралық еңбек бөлінісіне белсенді қатысуына бағытталған, экспортқа бағытталған саясат алады. Экспортқа бағытталған стратегияның негізгі мәселесі ретінде келешегі зор экспорттық салаларды табу, экономикалық өсімнің жоғарғы қарқыны менүнемі сұранысқа ие болатын бәсекеге қабілетті, сапалы өнімді шығару жолымен өндірістің тиімділігіне қол жеткізу болып табылады. Тек қана экспорттық потенциалды дамыту ұлттық валютаның айналуы мен нығаюының экономикалық қиындықтарын түпкілікті шешеді және отандық экономика мен халықтың әл-ауқатының артуын қаржыландырудың сыртқы көздерін құрады.</a:t>
            </a:r>
            <a:endParaRPr lang="ru-RU" sz="2400"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22133448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824249"/>
            <a:ext cx="8596668" cy="5217114"/>
          </a:xfrm>
        </p:spPr>
        <p:txBody>
          <a:bodyPr>
            <a:normAutofit fontScale="92500" lnSpcReduction="20000"/>
          </a:bodyPr>
          <a:lstStyle/>
          <a:p>
            <a:pPr algn="just"/>
            <a:r>
              <a:rPr lang="kk-KZ" dirty="0">
                <a:latin typeface="Times New Roman" panose="02020603050405020304" pitchFamily="18" charset="0"/>
                <a:cs typeface="Times New Roman" panose="02020603050405020304" pitchFamily="18" charset="0"/>
              </a:rPr>
              <a:t>Еліміздің экспортқа бағытталуы еліміздің басқа елдермен өнімдер мен өндірістің әлемдік рыногында өз орындарын жаулап алуға бағытталған экономикалық байланысының сипатын көрсетеді. Экспортқа бағытталудың процесс ретіндегі мәні мынадан бір жағынан экономиканың ашықтығы мен қолғалысынан, ал екінші жағынан осы қозғалыс кезінде еліміздің белгілі бір макроэкономикалық жүйелерін жақындастыру мен экономикалық қатынастарды қолдаудан тұрады.</a:t>
            </a:r>
            <a:endParaRPr lang="ru-RU" dirty="0">
              <a:latin typeface="Times New Roman" panose="02020603050405020304" pitchFamily="18" charset="0"/>
              <a:cs typeface="Times New Roman" panose="02020603050405020304" pitchFamily="18" charset="0"/>
            </a:endParaRPr>
          </a:p>
          <a:p>
            <a:pPr algn="just"/>
            <a:r>
              <a:rPr lang="kk-KZ" b="1" i="1" u="sng" dirty="0">
                <a:solidFill>
                  <a:srgbClr val="FF0000"/>
                </a:solidFill>
                <a:latin typeface="Times New Roman" panose="02020603050405020304" pitchFamily="18" charset="0"/>
                <a:cs typeface="Times New Roman" panose="02020603050405020304" pitchFamily="18" charset="0"/>
              </a:rPr>
              <a:t>Экспортқа бағытталған саясаттың мақсаты </a:t>
            </a:r>
            <a:r>
              <a:rPr lang="kk-KZ" dirty="0">
                <a:latin typeface="Times New Roman" panose="02020603050405020304" pitchFamily="18" charset="0"/>
                <a:cs typeface="Times New Roman" panose="02020603050405020304" pitchFamily="18" charset="0"/>
              </a:rPr>
              <a:t>- экономикалық өсімнің жоғары қарқынымен үнемі өсіп отырған сұранысқа ие немесе әлемдік рынокта тұрақты сұранысқа ие өнімнің түрін шығару жолымен өндірістің тиімділігіне қол жеткізу болып табылады. Бұған алдымен бір жағынан өндірістің тиімділігінің өсуінің көзімен факторлары дұрыс анықталған, екінші жағынан әлемдік рыноктағы бәсекелік таластағы ұлттық салыстырмалық артықшылықтарды таба білген жағдайда қол жеткізуге болады.</a:t>
            </a:r>
            <a:endParaRPr lang="ru-RU" dirty="0">
              <a:latin typeface="Times New Roman" panose="02020603050405020304" pitchFamily="18" charset="0"/>
              <a:cs typeface="Times New Roman" panose="02020603050405020304" pitchFamily="18" charset="0"/>
            </a:endParaRPr>
          </a:p>
          <a:p>
            <a:pPr algn="just"/>
            <a:r>
              <a:rPr lang="kk-KZ" b="1" i="1" u="sng" dirty="0">
                <a:solidFill>
                  <a:srgbClr val="FF0000"/>
                </a:solidFill>
                <a:latin typeface="Times New Roman" panose="02020603050405020304" pitchFamily="18" charset="0"/>
                <a:cs typeface="Times New Roman" panose="02020603050405020304" pitchFamily="18" charset="0"/>
              </a:rPr>
              <a:t>Экспортқа бағытталған өндіріс </a:t>
            </a:r>
            <a:r>
              <a:rPr lang="kk-KZ" dirty="0">
                <a:latin typeface="Times New Roman" panose="02020603050405020304" pitchFamily="18" charset="0"/>
                <a:cs typeface="Times New Roman" panose="02020603050405020304" pitchFamily="18" charset="0"/>
              </a:rPr>
              <a:t>деп - өндірістік қызметті бәсекеге қабілетті, сапалы өнімді шығарып, оны ішкі дамудың мәселелерін есепке ала отырып сыртқы рынокқа өткізуге, еліміздің экономикасын жандандыруға, отандық өндірістің өнімдеріне сұранысты кеңейтуге, экономикалык қатынастарды ұлттық, сонымен қатар халықаралық аспектілерде дамытуға бағытталған кәсіпорынды айтамыз. Экспортқа бағытталған өндірісті дамыту жүйесімен елдердің ұлттық экономикасы әлемдік экономикаға ықпалдасуы арқылы өзара бірігіп әрекет етуге, өзара сіңісуге мүмкіндік алады. </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664241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798491"/>
            <a:ext cx="8596668" cy="5242872"/>
          </a:xfrm>
        </p:spPr>
        <p:txBody>
          <a:bodyPr/>
          <a:lstStyle/>
          <a:p>
            <a:pPr algn="just"/>
            <a:r>
              <a:rPr lang="kk-KZ" dirty="0">
                <a:latin typeface="Times New Roman" panose="02020603050405020304" pitchFamily="18" charset="0"/>
                <a:cs typeface="Times New Roman" panose="02020603050405020304" pitchFamily="18" charset="0"/>
              </a:rPr>
              <a:t>Экспортқа бағытталған өндірісті дамыту еліміздің валюталық түсімдерін арттырады, сыртқы рыноктағы елімізге жағымсыз бәсеке шарттарын барынша жеңіл етуге және осыған байланысты басқа да өндірістердің тиімділігін арттыруға мүмкіндік туғызады. Экспортқа бағытталған өндірісті дамыту осыған жататын салалардың дамуына әкеледі.</a:t>
            </a:r>
            <a:endParaRPr lang="ru-RU" dirty="0">
              <a:latin typeface="Times New Roman" panose="02020603050405020304" pitchFamily="18" charset="0"/>
              <a:cs typeface="Times New Roman" panose="02020603050405020304" pitchFamily="18" charset="0"/>
            </a:endParaRPr>
          </a:p>
          <a:p>
            <a:pPr algn="just"/>
            <a:r>
              <a:rPr lang="kk-KZ" dirty="0">
                <a:latin typeface="Times New Roman" panose="02020603050405020304" pitchFamily="18" charset="0"/>
                <a:cs typeface="Times New Roman" panose="02020603050405020304" pitchFamily="18" charset="0"/>
              </a:rPr>
              <a:t>Экспортқа бағытталған өндірісті көлемі бойынша ірі, орташа экспортқа бағытталған өндіріс және экспортқа бағытталуды қажет ететін өндіріс деп бөлуге болады.</a:t>
            </a:r>
            <a:endParaRPr lang="ru-RU" dirty="0">
              <a:latin typeface="Times New Roman" panose="02020603050405020304" pitchFamily="18" charset="0"/>
              <a:cs typeface="Times New Roman" panose="02020603050405020304" pitchFamily="18" charset="0"/>
            </a:endParaRPr>
          </a:p>
          <a:p>
            <a:pPr algn="just"/>
            <a:r>
              <a:rPr lang="kk-KZ" dirty="0">
                <a:latin typeface="Times New Roman" panose="02020603050405020304" pitchFamily="18" charset="0"/>
                <a:cs typeface="Times New Roman" panose="02020603050405020304" pitchFamily="18" charset="0"/>
              </a:rPr>
              <a:t>Өндірістің қай топқа жататынын оның мынадай салыстырмалы артықшылықтарына: өндірістік потенциал, шығаратын өнімдерінің әртүрлілігі, өндіріс көлемі, қуатты пайдалануы, қызметкерлердің біліктілік деңгейі, кәсіпоррындағы жұмысшылардың саны, орташа айлық жалақысының деңгейі, қалыптасқан шаруашылық байланыстарының жемісі, өнімнің бәсеке қабілеттілігінің деңгейі, инвестициялық қамтамасыз етілу дәрежесі, ғылыми-техникалық даму, өндірістегі экспорттың үлесі, импортқа тәуелділігі, валюталық түсімдеріне т.б. қарап анықтауға болады.</a:t>
            </a:r>
            <a:endParaRPr lang="ru-RU"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15560976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38697" y="476519"/>
            <a:ext cx="8596668" cy="5564844"/>
          </a:xfrm>
        </p:spPr>
        <p:txBody>
          <a:bodyPr>
            <a:noAutofit/>
          </a:bodyPr>
          <a:lstStyle/>
          <a:p>
            <a:pPr marL="0" indent="0" algn="just">
              <a:buNone/>
            </a:pPr>
            <a:r>
              <a:rPr lang="kk-KZ" b="1" i="1" u="sng" dirty="0">
                <a:solidFill>
                  <a:srgbClr val="FF0000"/>
                </a:solidFill>
                <a:latin typeface="Times New Roman" panose="02020603050405020304" pitchFamily="18" charset="0"/>
                <a:cs typeface="Times New Roman" panose="02020603050405020304" pitchFamily="18" charset="0"/>
              </a:rPr>
              <a:t>Қазақстан экспортына тежегіш әсерін тигізетін факторлар мыналар:</a:t>
            </a:r>
            <a:endParaRPr lang="ru-RU" b="1" i="1" u="sng" dirty="0">
              <a:solidFill>
                <a:srgbClr val="FF0000"/>
              </a:solidFill>
              <a:latin typeface="Times New Roman" panose="02020603050405020304" pitchFamily="18" charset="0"/>
              <a:cs typeface="Times New Roman" panose="02020603050405020304" pitchFamily="18" charset="0"/>
            </a:endParaRPr>
          </a:p>
          <a:p>
            <a:pPr algn="just"/>
            <a:r>
              <a:rPr lang="kk-KZ" dirty="0">
                <a:latin typeface="Times New Roman" panose="02020603050405020304" pitchFamily="18" charset="0"/>
                <a:cs typeface="Times New Roman" panose="02020603050405020304" pitchFamily="18" charset="0"/>
              </a:rPr>
              <a:t>─ отандық өнеркәсіп өнімдерінің бәсеке қабілеттілігінің төмендігі;</a:t>
            </a:r>
            <a:endParaRPr lang="ru-RU" dirty="0">
              <a:latin typeface="Times New Roman" panose="02020603050405020304" pitchFamily="18" charset="0"/>
              <a:cs typeface="Times New Roman" panose="02020603050405020304" pitchFamily="18" charset="0"/>
            </a:endParaRPr>
          </a:p>
          <a:p>
            <a:pPr algn="just"/>
            <a:r>
              <a:rPr lang="kk-KZ" dirty="0">
                <a:latin typeface="Times New Roman" panose="02020603050405020304" pitchFamily="18" charset="0"/>
                <a:cs typeface="Times New Roman" panose="02020603050405020304" pitchFamily="18" charset="0"/>
              </a:rPr>
              <a:t>─ өндіруші өнеркәсіптің көптеген кәсіпорындарының қаржылық жағдайының ауырлығы, бұл ішкі ресурстар және бәсекеге қабілеті бар өндірістің коммерциялануы есебінен келешегі зор экспортқа бағытталған жобаларды инвестициялауға мүмкіндік бермейді;</a:t>
            </a:r>
            <a:endParaRPr lang="ru-RU" dirty="0">
              <a:latin typeface="Times New Roman" panose="02020603050405020304" pitchFamily="18" charset="0"/>
              <a:cs typeface="Times New Roman" panose="02020603050405020304" pitchFamily="18" charset="0"/>
            </a:endParaRPr>
          </a:p>
          <a:p>
            <a:pPr algn="just"/>
            <a:r>
              <a:rPr lang="kk-KZ" dirty="0">
                <a:latin typeface="Times New Roman" panose="02020603050405020304" pitchFamily="18" charset="0"/>
                <a:cs typeface="Times New Roman" panose="02020603050405020304" pitchFamily="18" charset="0"/>
              </a:rPr>
              <a:t>─ экспорттық өнімдердің саласын бақылау мен сертификациялаудың отандық жүйелерінің жеткіліксіз дамуы;</a:t>
            </a:r>
            <a:endParaRPr lang="ru-RU" dirty="0">
              <a:latin typeface="Times New Roman" panose="02020603050405020304" pitchFamily="18" charset="0"/>
              <a:cs typeface="Times New Roman" panose="02020603050405020304" pitchFamily="18" charset="0"/>
            </a:endParaRPr>
          </a:p>
          <a:p>
            <a:pPr algn="just"/>
            <a:r>
              <a:rPr lang="kk-KZ" dirty="0">
                <a:latin typeface="Times New Roman" panose="02020603050405020304" pitchFamily="18" charset="0"/>
                <a:cs typeface="Times New Roman" panose="02020603050405020304" pitchFamily="18" charset="0"/>
              </a:rPr>
              <a:t>─ Қазақстан экспортының қамтамасыз ететін көлік инфрақұрылымының жетілдірілмегендігі;</a:t>
            </a:r>
            <a:endParaRPr lang="ru-RU" dirty="0">
              <a:latin typeface="Times New Roman" panose="02020603050405020304" pitchFamily="18" charset="0"/>
              <a:cs typeface="Times New Roman" panose="02020603050405020304" pitchFamily="18" charset="0"/>
            </a:endParaRPr>
          </a:p>
          <a:p>
            <a:pPr algn="just"/>
            <a:r>
              <a:rPr lang="kk-KZ" dirty="0">
                <a:latin typeface="Times New Roman" panose="02020603050405020304" pitchFamily="18" charset="0"/>
                <a:cs typeface="Times New Roman" panose="02020603050405020304" pitchFamily="18" charset="0"/>
              </a:rPr>
              <a:t>─ Қазақстанның көптеген кәсіпорындарының экспорт саласындағы жұмыс тәжірибесінің және арнайы білімінің жетіспеуі және олардың сыртқы рынокқа шығуының координациялануы;</a:t>
            </a:r>
            <a:endParaRPr lang="ru-RU" dirty="0">
              <a:latin typeface="Times New Roman" panose="02020603050405020304" pitchFamily="18" charset="0"/>
              <a:cs typeface="Times New Roman" panose="02020603050405020304" pitchFamily="18" charset="0"/>
            </a:endParaRPr>
          </a:p>
          <a:p>
            <a:pPr algn="just"/>
            <a:r>
              <a:rPr lang="kk-KZ" dirty="0">
                <a:latin typeface="Times New Roman" panose="02020603050405020304" pitchFamily="18" charset="0"/>
                <a:cs typeface="Times New Roman" panose="02020603050405020304" pitchFamily="18" charset="0"/>
              </a:rPr>
              <a:t>─ бұрынғы кеңестік кеңістіктегі дәстүрлі өндірістік байланыстардың үзілуі;</a:t>
            </a:r>
            <a:endParaRPr lang="ru-RU" dirty="0">
              <a:latin typeface="Times New Roman" panose="02020603050405020304" pitchFamily="18" charset="0"/>
              <a:cs typeface="Times New Roman" panose="02020603050405020304" pitchFamily="18" charset="0"/>
            </a:endParaRPr>
          </a:p>
          <a:p>
            <a:pPr algn="just"/>
            <a:r>
              <a:rPr lang="kk-KZ" dirty="0">
                <a:latin typeface="Times New Roman" panose="02020603050405020304" pitchFamily="18" charset="0"/>
                <a:cs typeface="Times New Roman" panose="02020603050405020304" pitchFamily="18" charset="0"/>
              </a:rPr>
              <a:t>─ табиғи монополиялардың қызметтері мен өнімдеріне деген бағаның өңдеуші өнеркәсіптің өнімдеріне деген бағаның өсуімен салыстырғанда асып түсуі;</a:t>
            </a:r>
            <a:endParaRPr lang="ru-RU" dirty="0">
              <a:latin typeface="Times New Roman" panose="02020603050405020304" pitchFamily="18" charset="0"/>
              <a:cs typeface="Times New Roman" panose="02020603050405020304" pitchFamily="18" charset="0"/>
            </a:endParaRPr>
          </a:p>
          <a:p>
            <a:pPr algn="just"/>
            <a:r>
              <a:rPr lang="kk-KZ" dirty="0">
                <a:latin typeface="Times New Roman" panose="02020603050405020304" pitchFamily="18" charset="0"/>
                <a:cs typeface="Times New Roman" panose="02020603050405020304" pitchFamily="18" charset="0"/>
              </a:rPr>
              <a:t>─ несие мен инвестициялар үшін Қазақстанның халықаралық  рейтингінің төмен болуы. </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21202006"/>
      </p:ext>
    </p:extLst>
  </p:cSld>
  <p:clrMapOvr>
    <a:masterClrMapping/>
  </p:clrMapOvr>
</p:sld>
</file>

<file path=ppt/theme/theme1.xml><?xml version="1.0" encoding="utf-8"?>
<a:theme xmlns:a="http://schemas.openxmlformats.org/drawingml/2006/main" name="Грань">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docProps/app.xml><?xml version="1.0" encoding="utf-8"?>
<Properties xmlns="http://schemas.openxmlformats.org/officeDocument/2006/extended-properties" xmlns:vt="http://schemas.openxmlformats.org/officeDocument/2006/docPropsVTypes">
  <Template>Facet</Template>
  <TotalTime>15</TotalTime>
  <Words>1054</Words>
  <Application>Microsoft Office PowerPoint</Application>
  <PresentationFormat>Широкоэкранный</PresentationFormat>
  <Paragraphs>59</Paragraphs>
  <Slides>14</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14</vt:i4>
      </vt:variant>
    </vt:vector>
  </HeadingPairs>
  <TitlesOfParts>
    <vt:vector size="19" baseType="lpstr">
      <vt:lpstr>Arial</vt:lpstr>
      <vt:lpstr>Times New Roman</vt:lpstr>
      <vt:lpstr>Trebuchet MS</vt:lpstr>
      <vt:lpstr>Wingdings 3</vt:lpstr>
      <vt:lpstr>Грань</vt:lpstr>
      <vt:lpstr>ҚАЗАҚСТАН РЕСПУБЛИКАСЫНДАҒЫ ӨНЕРКӘСІПТІҢ ДАМУ СИПАТЫ </vt:lpstr>
      <vt:lpstr>Қарастырылатын сұрақтар:</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SPecialiST RePack</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ҚАЗАҚСТАН РЕСПУБЛИКАСЫНДАҒЫ ӨНЕРКӘСІПТІҢ ДАМУ СИПАТЫ</dc:title>
  <dc:creator>Пользователь Windows</dc:creator>
  <cp:lastModifiedBy>Пользователь Windows</cp:lastModifiedBy>
  <cp:revision>2</cp:revision>
  <dcterms:created xsi:type="dcterms:W3CDTF">2020-11-10T12:32:49Z</dcterms:created>
  <dcterms:modified xsi:type="dcterms:W3CDTF">2020-11-10T12:48:45Z</dcterms:modified>
</cp:coreProperties>
</file>